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23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22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71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9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3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8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4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5BC5D0-7763-4462-B252-12EACBFB5B6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22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 smtClean="0"/>
              <a:t>………</a:t>
            </a:r>
            <a:r>
              <a:rPr lang="en-US" sz="2000" dirty="0"/>
              <a:t>is used to access and update data</a:t>
            </a:r>
            <a:r>
              <a:rPr lang="en-US" sz="2000" dirty="0" smtClean="0"/>
              <a:t>.</a:t>
            </a:r>
            <a:endParaRPr lang="en-US" sz="2000" dirty="0"/>
          </a:p>
          <a:p>
            <a:pPr marL="457200" indent="-457200">
              <a:buAutoNum type="alphaLcPeriod"/>
            </a:pPr>
            <a:r>
              <a:rPr lang="en-GB" altLang="en-US" sz="2000" dirty="0"/>
              <a:t>DDL</a:t>
            </a:r>
          </a:p>
          <a:p>
            <a:pPr marL="457200" indent="-457200">
              <a:buAutoNum type="alphaLcPeriod"/>
            </a:pPr>
            <a:r>
              <a:rPr lang="en-GB" altLang="en-US" sz="2000" b="1" dirty="0"/>
              <a:t>DML</a:t>
            </a:r>
          </a:p>
          <a:p>
            <a:pPr marL="457200" indent="-457200">
              <a:buAutoNum type="alphaLcPeriod"/>
            </a:pPr>
            <a:r>
              <a:rPr lang="en-GB" altLang="en-US" sz="2000" dirty="0"/>
              <a:t>DCL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 smtClean="0"/>
              <a:t>) </a:t>
            </a:r>
            <a:r>
              <a:rPr lang="en-GB" sz="2400" dirty="0"/>
              <a:t>…….. </a:t>
            </a:r>
            <a:r>
              <a:rPr lang="en-US" sz="2400" dirty="0"/>
              <a:t>the basic information describing </a:t>
            </a:r>
            <a:r>
              <a:rPr lang="en-US" sz="2400" dirty="0" smtClean="0"/>
              <a:t>a </a:t>
            </a:r>
            <a:r>
              <a:rPr lang="en-US" sz="2400" i="1" dirty="0"/>
              <a:t>relation</a:t>
            </a:r>
            <a:r>
              <a:rPr lang="en-GB" sz="2400" dirty="0" smtClean="0"/>
              <a:t>.</a:t>
            </a:r>
            <a:endParaRPr lang="en-GB" sz="2400" dirty="0"/>
          </a:p>
          <a:p>
            <a:pPr marL="514350" indent="-514350">
              <a:buAutoNum type="alphaLcPeriod"/>
            </a:pPr>
            <a:r>
              <a:rPr lang="en-US" altLang="en-US" sz="2400" b="1" dirty="0" smtClean="0"/>
              <a:t>Relation Schema</a:t>
            </a:r>
            <a:endParaRPr lang="en-US" altLang="en-US" sz="2400" b="1" dirty="0"/>
          </a:p>
          <a:p>
            <a:pPr marL="514350" indent="-514350">
              <a:buAutoNum type="alphaLcPeriod"/>
            </a:pPr>
            <a:r>
              <a:rPr lang="en-US" altLang="en-US" sz="2400" dirty="0" smtClean="0"/>
              <a:t>Relational database schema</a:t>
            </a:r>
            <a:endParaRPr lang="en-US" altLang="en-US" sz="2400" dirty="0"/>
          </a:p>
          <a:p>
            <a:pPr marL="514350" indent="-514350">
              <a:buAutoNum type="alphaLcPeriod"/>
            </a:pPr>
            <a:r>
              <a:rPr lang="en-US" altLang="en-US" sz="2400" dirty="0" smtClean="0"/>
              <a:t>Relation instance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7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/>
              <a:t>Domain is synonymous with data type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b="1" dirty="0"/>
              <a:t>True</a:t>
            </a:r>
          </a:p>
          <a:p>
            <a:pPr marL="514350" indent="-514350">
              <a:buAutoNum type="alphaLcPeriod"/>
            </a:pPr>
            <a:r>
              <a:rPr lang="en-US" dirty="0"/>
              <a:t>False</a:t>
            </a:r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/>
              <a:t>The relation </a:t>
            </a:r>
            <a:r>
              <a:rPr lang="en-US" dirty="0" smtClean="0"/>
              <a:t>degree </a:t>
            </a:r>
            <a:r>
              <a:rPr lang="en-US" dirty="0"/>
              <a:t>is:</a:t>
            </a:r>
          </a:p>
          <a:p>
            <a:pPr marL="514350" indent="-514350">
              <a:buAutoNum type="alphaLcPeriod"/>
            </a:pPr>
            <a:r>
              <a:rPr lang="en-US" dirty="0"/>
              <a:t>number of tuples in the relation</a:t>
            </a:r>
          </a:p>
          <a:p>
            <a:pPr marL="514350" indent="-514350">
              <a:buAutoNum type="alphaLcPeriod"/>
            </a:pPr>
            <a:r>
              <a:rPr lang="en-US" b="1" dirty="0"/>
              <a:t>number of fields in the relation</a:t>
            </a:r>
          </a:p>
          <a:p>
            <a:pPr marL="514350" indent="-514350">
              <a:buAutoNum type="alphaLcPeriod"/>
            </a:pPr>
            <a:r>
              <a:rPr lang="en-US" dirty="0"/>
              <a:t>set of tuples that each conform to the schema of the relation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9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5) </a:t>
            </a:r>
            <a:r>
              <a:rPr lang="en-US" dirty="0"/>
              <a:t>Information is an organized collection of logically related data</a:t>
            </a:r>
            <a:r>
              <a:rPr lang="en-US" dirty="0" smtClean="0"/>
              <a:t>.</a:t>
            </a:r>
            <a:endParaRPr lang="en-GB" dirty="0"/>
          </a:p>
          <a:p>
            <a:pPr marL="514350" indent="-514350">
              <a:buAutoNum type="alphaLcPeriod"/>
            </a:pPr>
            <a:r>
              <a:rPr lang="en-GB" dirty="0"/>
              <a:t>True</a:t>
            </a:r>
          </a:p>
          <a:p>
            <a:pPr marL="514350" indent="-514350">
              <a:buAutoNum type="alphaLcPeriod"/>
            </a:pPr>
            <a:r>
              <a:rPr lang="en-GB" b="1" dirty="0"/>
              <a:t>False</a:t>
            </a:r>
          </a:p>
          <a:p>
            <a:pPr marL="0" indent="0">
              <a:buNone/>
            </a:pPr>
            <a:r>
              <a:rPr lang="en-GB" dirty="0" smtClean="0"/>
              <a:t>6) </a:t>
            </a:r>
            <a:r>
              <a:rPr lang="en-US" dirty="0"/>
              <a:t>When inserting new row in a relation, its location is not known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GB" b="1" dirty="0"/>
              <a:t>True</a:t>
            </a:r>
          </a:p>
          <a:p>
            <a:pPr marL="514350" indent="-514350">
              <a:buAutoNum type="alphaLcPeriod"/>
            </a:pPr>
            <a:r>
              <a:rPr lang="en-GB" dirty="0"/>
              <a:t>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9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7) </a:t>
            </a:r>
            <a:r>
              <a:rPr lang="en-GB" dirty="0" smtClean="0"/>
              <a:t>………..</a:t>
            </a:r>
            <a:r>
              <a:rPr lang="en-US" altLang="zh-TW" sz="2000" dirty="0" smtClean="0"/>
              <a:t> defines the logical view of the data</a:t>
            </a:r>
            <a:r>
              <a:rPr lang="en-GB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dirty="0" smtClean="0"/>
              <a:t>External level</a:t>
            </a:r>
          </a:p>
          <a:p>
            <a:pPr marL="514350" indent="-514350">
              <a:buAutoNum type="alphaLcPeriod"/>
            </a:pPr>
            <a:r>
              <a:rPr lang="en-US" b="1" dirty="0" smtClean="0"/>
              <a:t>Conceptual level</a:t>
            </a:r>
          </a:p>
          <a:p>
            <a:pPr marL="514350" indent="-514350">
              <a:buAutoNum type="alphaLcPeriod"/>
            </a:pPr>
            <a:r>
              <a:rPr lang="en-US" dirty="0" smtClean="0"/>
              <a:t>Internal level</a:t>
            </a:r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 smtClean="0"/>
              <a:t>) </a:t>
            </a:r>
            <a:r>
              <a:rPr lang="en-US" dirty="0"/>
              <a:t>A candidate Key is an attribute that satisfies the requirements for being a key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b="1" dirty="0"/>
              <a:t>True</a:t>
            </a:r>
          </a:p>
          <a:p>
            <a:pPr marL="514350" indent="-514350">
              <a:buAutoNum type="alphaLcPeriod"/>
            </a:pPr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98295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31460"/>
          </a:xfrm>
        </p:spPr>
        <p:txBody>
          <a:bodyPr/>
          <a:lstStyle/>
          <a:p>
            <a:r>
              <a:rPr lang="en-US" dirty="0" smtClean="0"/>
              <a:t>Quiz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16676"/>
            <a:ext cx="9720073" cy="4892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9) </a:t>
            </a:r>
            <a:r>
              <a:rPr lang="en-GB" dirty="0"/>
              <a:t>………. where </a:t>
            </a:r>
            <a:r>
              <a:rPr lang="en-US" altLang="zh-TW" sz="2000" dirty="0"/>
              <a:t>entities are organized in a </a:t>
            </a:r>
            <a:r>
              <a:rPr lang="en-US" altLang="zh-TW" sz="2000" dirty="0">
                <a:solidFill>
                  <a:srgbClr val="006600"/>
                </a:solidFill>
              </a:rPr>
              <a:t>graph</a:t>
            </a:r>
            <a:r>
              <a:rPr lang="en-GB" dirty="0" smtClean="0"/>
              <a:t>. </a:t>
            </a:r>
            <a:endParaRPr lang="en-GB" dirty="0"/>
          </a:p>
          <a:p>
            <a:pPr marL="514350" indent="-514350">
              <a:buAutoNum type="alphaLcPeriod"/>
            </a:pPr>
            <a:r>
              <a:rPr lang="en-GB" dirty="0"/>
              <a:t>Hierarchical model</a:t>
            </a:r>
          </a:p>
          <a:p>
            <a:pPr marL="514350" indent="-514350">
              <a:buAutoNum type="alphaLcPeriod"/>
            </a:pPr>
            <a:r>
              <a:rPr lang="en-GB" b="1" dirty="0"/>
              <a:t>Network model</a:t>
            </a:r>
          </a:p>
          <a:p>
            <a:pPr marL="514350" indent="-514350">
              <a:buAutoNum type="alphaLcPeriod"/>
            </a:pPr>
            <a:r>
              <a:rPr lang="en-GB" dirty="0"/>
              <a:t>Relational model</a:t>
            </a:r>
          </a:p>
          <a:p>
            <a:pPr marL="0" indent="0">
              <a:buNone/>
            </a:pPr>
            <a:r>
              <a:rPr lang="en-GB" altLang="en-US" dirty="0" smtClean="0"/>
              <a:t>10</a:t>
            </a:r>
            <a:r>
              <a:rPr lang="en-GB" altLang="en-US" dirty="0" smtClean="0"/>
              <a:t>) </a:t>
            </a:r>
            <a:r>
              <a:rPr lang="en-GB" altLang="en-US" dirty="0" smtClean="0"/>
              <a:t>Referential Integrity means that e</a:t>
            </a:r>
            <a:r>
              <a:rPr lang="en-US" dirty="0" smtClean="0"/>
              <a:t>very </a:t>
            </a:r>
            <a:r>
              <a:rPr lang="en-US" dirty="0"/>
              <a:t>value of a given Foreign Key is required to appear as a value of the matching Primary </a:t>
            </a:r>
            <a:r>
              <a:rPr lang="en-US" dirty="0" smtClean="0"/>
              <a:t>Key</a:t>
            </a:r>
            <a:endParaRPr lang="en-GB" altLang="en-US" dirty="0" smtClean="0"/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lphaLcPeriod"/>
              <a:tabLst>
                <a:tab pos="914400" algn="l"/>
              </a:tabLst>
            </a:pPr>
            <a:r>
              <a:rPr lang="en-GB" b="1" dirty="0"/>
              <a:t>True</a:t>
            </a: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lphaLcPeriod"/>
              <a:tabLst>
                <a:tab pos="914400" algn="l"/>
              </a:tabLst>
            </a:pPr>
            <a:r>
              <a:rPr lang="en-GB" dirty="0"/>
              <a:t>False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60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</TotalTime>
  <Words>196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微軟正黑體</vt:lpstr>
      <vt:lpstr>Tw Cen MT</vt:lpstr>
      <vt:lpstr>Tw Cen MT Condensed</vt:lpstr>
      <vt:lpstr>Wingdings 3</vt:lpstr>
      <vt:lpstr>Integral</vt:lpstr>
      <vt:lpstr>Quiz 1</vt:lpstr>
      <vt:lpstr>Quiz 1</vt:lpstr>
      <vt:lpstr>Quiz 1</vt:lpstr>
      <vt:lpstr>Quiz 1</vt:lpstr>
      <vt:lpstr>Quiz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WALAA</dc:creator>
  <cp:lastModifiedBy>WALAA</cp:lastModifiedBy>
  <cp:revision>11</cp:revision>
  <dcterms:created xsi:type="dcterms:W3CDTF">2018-10-16T21:03:05Z</dcterms:created>
  <dcterms:modified xsi:type="dcterms:W3CDTF">2019-03-12T10:04:37Z</dcterms:modified>
</cp:coreProperties>
</file>